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85" r:id="rId3"/>
    <p:sldId id="292" r:id="rId4"/>
    <p:sldId id="293" r:id="rId5"/>
    <p:sldId id="294" r:id="rId6"/>
    <p:sldId id="288" r:id="rId7"/>
    <p:sldId id="295" r:id="rId8"/>
    <p:sldId id="291" r:id="rId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Microsoft Yi Baiti" panose="03000500000000000000" pitchFamily="66" charset="0"/>
      <p:regular r:id="rId16"/>
    </p:embeddedFont>
    <p:embeddedFont>
      <p:font typeface="MS Gothic" panose="020B0609070205080204" pitchFamily="49" charset="-128"/>
      <p:regular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-52"/>
      <p:regular r:id="rId22"/>
      <p:bold r:id="rId23"/>
      <p:italic r:id="rId24"/>
      <p:boldItalic r:id="rId25"/>
    </p:embeddedFont>
    <p:embeddedFont>
      <p:font typeface="Raleway ExtraBold" panose="020B0604020202020204" charset="-52"/>
      <p:bold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27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B02AF7-3FB3-4449-B2C0-46A695CF0545}">
  <a:tblStyle styleId="{D5B02AF7-3FB3-4449-B2C0-46A695CF05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4" autoAdjust="0"/>
  </p:normalViewPr>
  <p:slideViewPr>
    <p:cSldViewPr snapToGrid="0">
      <p:cViewPr varScale="1">
        <p:scale>
          <a:sx n="146" d="100"/>
          <a:sy n="146" d="100"/>
        </p:scale>
        <p:origin x="516" y="282"/>
      </p:cViewPr>
      <p:guideLst>
        <p:guide orient="horz" pos="62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868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40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85c551a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185c551a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49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322">
            <a:off x="1368150" y="3293675"/>
            <a:ext cx="6407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68300" y="1575636"/>
            <a:ext cx="6407700" cy="17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13" y="4749900"/>
            <a:ext cx="9143925" cy="393600"/>
            <a:chOff x="113" y="4749900"/>
            <a:chExt cx="9143925" cy="393600"/>
          </a:xfrm>
        </p:grpSpPr>
        <p:sp>
          <p:nvSpPr>
            <p:cNvPr id="14" name="Google Shape;14;p2"/>
            <p:cNvSpPr txBox="1"/>
            <p:nvPr/>
          </p:nvSpPr>
          <p:spPr>
            <a:xfrm>
              <a:off x="113" y="4749900"/>
              <a:ext cx="1240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clinical</a:t>
              </a:r>
              <a:endParaRPr sz="1200"/>
            </a:p>
          </p:txBody>
        </p:sp>
        <p:sp>
          <p:nvSpPr>
            <p:cNvPr id="15" name="Google Shape;15;p2"/>
            <p:cNvSpPr txBox="1"/>
            <p:nvPr/>
          </p:nvSpPr>
          <p:spPr>
            <a:xfrm>
              <a:off x="8296237" y="4749900"/>
              <a:ext cx="847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case</a:t>
              </a:r>
              <a:endParaRPr sz="1200"/>
            </a:p>
          </p:txBody>
        </p:sp>
        <p:cxnSp>
          <p:nvCxnSpPr>
            <p:cNvPr id="16" name="Google Shape;16;p2"/>
            <p:cNvCxnSpPr>
              <a:stCxn id="15" idx="1"/>
              <a:endCxn id="14" idx="3"/>
            </p:cNvCxnSpPr>
            <p:nvPr/>
          </p:nvCxnSpPr>
          <p:spPr>
            <a:xfrm rot="10800000">
              <a:off x="1240237" y="4946700"/>
              <a:ext cx="705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Google Shape;17;p2"/>
          <p:cNvGrpSpPr/>
          <p:nvPr/>
        </p:nvGrpSpPr>
        <p:grpSpPr>
          <a:xfrm>
            <a:off x="1468200" y="-1603025"/>
            <a:ext cx="6207600" cy="3017525"/>
            <a:chOff x="1468200" y="3121375"/>
            <a:chExt cx="6207600" cy="3017525"/>
          </a:xfrm>
        </p:grpSpPr>
        <p:sp>
          <p:nvSpPr>
            <p:cNvPr id="18" name="Google Shape;18;p2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7"/>
          <p:cNvPicPr preferRelativeResize="0"/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7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1"/>
          </p:nvPr>
        </p:nvSpPr>
        <p:spPr>
          <a:xfrm rot="-458">
            <a:off x="720000" y="1927775"/>
            <a:ext cx="45036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 rot="5400000">
            <a:off x="4531425" y="1062975"/>
            <a:ext cx="6207600" cy="3017525"/>
            <a:chOff x="1468200" y="3121375"/>
            <a:chExt cx="6207600" cy="3017525"/>
          </a:xfrm>
        </p:grpSpPr>
        <p:sp>
          <p:nvSpPr>
            <p:cNvPr id="83" name="Google Shape;83;p7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991715" y="3155675"/>
            <a:ext cx="7161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title" hasCustomPrompt="1"/>
          </p:nvPr>
        </p:nvSpPr>
        <p:spPr>
          <a:xfrm rot="288">
            <a:off x="991667" y="1547738"/>
            <a:ext cx="71613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139" name="Google Shape;139;p11"/>
          <p:cNvGrpSpPr/>
          <p:nvPr/>
        </p:nvGrpSpPr>
        <p:grpSpPr>
          <a:xfrm>
            <a:off x="113" y="4749900"/>
            <a:ext cx="9143925" cy="393600"/>
            <a:chOff x="113" y="4749900"/>
            <a:chExt cx="9143925" cy="393600"/>
          </a:xfrm>
        </p:grpSpPr>
        <p:sp>
          <p:nvSpPr>
            <p:cNvPr id="140" name="Google Shape;140;p11"/>
            <p:cNvSpPr txBox="1"/>
            <p:nvPr/>
          </p:nvSpPr>
          <p:spPr>
            <a:xfrm>
              <a:off x="113" y="4749900"/>
              <a:ext cx="1240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clinical</a:t>
              </a:r>
              <a:endParaRPr sz="1200"/>
            </a:p>
          </p:txBody>
        </p:sp>
        <p:sp>
          <p:nvSpPr>
            <p:cNvPr id="141" name="Google Shape;141;p11"/>
            <p:cNvSpPr txBox="1"/>
            <p:nvPr/>
          </p:nvSpPr>
          <p:spPr>
            <a:xfrm>
              <a:off x="8296237" y="4749900"/>
              <a:ext cx="847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case</a:t>
              </a:r>
              <a:endParaRPr sz="1200"/>
            </a:p>
          </p:txBody>
        </p:sp>
        <p:cxnSp>
          <p:nvCxnSpPr>
            <p:cNvPr id="142" name="Google Shape;142;p11"/>
            <p:cNvCxnSpPr>
              <a:stCxn id="141" idx="1"/>
              <a:endCxn id="140" idx="3"/>
            </p:cNvCxnSpPr>
            <p:nvPr/>
          </p:nvCxnSpPr>
          <p:spPr>
            <a:xfrm rot="10800000">
              <a:off x="1240237" y="4946700"/>
              <a:ext cx="705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" name="Google Shape;143;p11"/>
          <p:cNvGrpSpPr/>
          <p:nvPr/>
        </p:nvGrpSpPr>
        <p:grpSpPr>
          <a:xfrm rot="5400000">
            <a:off x="7428672" y="1521785"/>
            <a:ext cx="4319869" cy="2099896"/>
            <a:chOff x="1468200" y="3121375"/>
            <a:chExt cx="6207600" cy="3017525"/>
          </a:xfrm>
        </p:grpSpPr>
        <p:sp>
          <p:nvSpPr>
            <p:cNvPr id="144" name="Google Shape;144;p11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11"/>
          <p:cNvGrpSpPr/>
          <p:nvPr/>
        </p:nvGrpSpPr>
        <p:grpSpPr>
          <a:xfrm rot="5400000">
            <a:off x="-2603778" y="1521785"/>
            <a:ext cx="4319869" cy="2099896"/>
            <a:chOff x="1468200" y="3121375"/>
            <a:chExt cx="6207600" cy="3017525"/>
          </a:xfrm>
        </p:grpSpPr>
        <p:sp>
          <p:nvSpPr>
            <p:cNvPr id="151" name="Google Shape;151;p11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5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7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8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28"/>
          <p:cNvGrpSpPr/>
          <p:nvPr/>
        </p:nvGrpSpPr>
        <p:grpSpPr>
          <a:xfrm>
            <a:off x="2420341" y="-1364646"/>
            <a:ext cx="4303729" cy="2092050"/>
            <a:chOff x="1468200" y="3121375"/>
            <a:chExt cx="6207600" cy="3017525"/>
          </a:xfrm>
        </p:grpSpPr>
        <p:sp>
          <p:nvSpPr>
            <p:cNvPr id="385" name="Google Shape;385;p28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70" r:id="rId5"/>
    <p:sldLayoutId id="2147483671" r:id="rId6"/>
    <p:sldLayoutId id="2147483673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 txBox="1">
            <a:spLocks noGrp="1"/>
          </p:cNvSpPr>
          <p:nvPr>
            <p:ph type="subTitle" idx="1"/>
          </p:nvPr>
        </p:nvSpPr>
        <p:spPr>
          <a:xfrm rot="-322">
            <a:off x="6338702" y="3519559"/>
            <a:ext cx="2603236" cy="906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100" dirty="0">
                <a:solidFill>
                  <a:srgbClr val="008000"/>
                </a:solidFill>
                <a:latin typeface="Arial Black" panose="020B0A04020102020204" pitchFamily="34" charset="0"/>
              </a:rPr>
              <a:t>Тифлопедагог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100" dirty="0">
                <a:solidFill>
                  <a:srgbClr val="008000"/>
                </a:solidFill>
                <a:latin typeface="Arial Black" panose="020B0A04020102020204" pitchFamily="34" charset="0"/>
              </a:rPr>
              <a:t>КЗ “</a:t>
            </a:r>
            <a:r>
              <a:rPr lang="uk-UA" sz="1100" b="1" dirty="0">
                <a:solidFill>
                  <a:srgbClr val="008000"/>
                </a:solidFill>
                <a:latin typeface="Arial Black" panose="020B0A04020102020204" pitchFamily="34" charset="0"/>
              </a:rPr>
              <a:t>ЗДО</a:t>
            </a:r>
            <a:r>
              <a:rPr lang="uk-UA" sz="1100" dirty="0">
                <a:solidFill>
                  <a:srgbClr val="008000"/>
                </a:solidFill>
                <a:latin typeface="Arial Black" panose="020B0A04020102020204" pitchFamily="34" charset="0"/>
              </a:rPr>
              <a:t> №28 ВМР”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100" dirty="0">
                <a:solidFill>
                  <a:srgbClr val="008000"/>
                </a:solidFill>
                <a:latin typeface="Arial Black" panose="020B0A04020102020204" pitchFamily="34" charset="0"/>
              </a:rPr>
              <a:t>Валентина Громова</a:t>
            </a:r>
            <a:endParaRPr sz="11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402" name="Google Shape;402;p32"/>
          <p:cNvSpPr txBox="1">
            <a:spLocks noGrp="1"/>
          </p:cNvSpPr>
          <p:nvPr>
            <p:ph type="ctrTitle"/>
          </p:nvPr>
        </p:nvSpPr>
        <p:spPr>
          <a:xfrm>
            <a:off x="599583" y="1102809"/>
            <a:ext cx="8136294" cy="15274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base"/>
            <a:r>
              <a:rPr lang="uk-UA" sz="3000" b="1" i="1" dirty="0">
                <a:solidFill>
                  <a:srgbClr val="006600"/>
                </a:solidFill>
              </a:rPr>
              <a:t>Основні принципи адаптації наочного матеріалу для дітей із порушеннями зору</a:t>
            </a:r>
            <a:endParaRPr lang="uk-UA" sz="3000" i="1" dirty="0">
              <a:solidFill>
                <a:srgbClr val="006600"/>
              </a:solidFill>
            </a:endParaRPr>
          </a:p>
        </p:txBody>
      </p:sp>
      <p:cxnSp>
        <p:nvCxnSpPr>
          <p:cNvPr id="403" name="Google Shape;403;p32"/>
          <p:cNvCxnSpPr/>
          <p:nvPr/>
        </p:nvCxnSpPr>
        <p:spPr>
          <a:xfrm>
            <a:off x="567574" y="3090179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32"/>
          <p:cNvCxnSpPr/>
          <p:nvPr/>
        </p:nvCxnSpPr>
        <p:spPr>
          <a:xfrm>
            <a:off x="7496273" y="3084644"/>
            <a:ext cx="103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Прямоугольник 1"/>
          <p:cNvSpPr/>
          <p:nvPr/>
        </p:nvSpPr>
        <p:spPr>
          <a:xfrm>
            <a:off x="8529773" y="4880344"/>
            <a:ext cx="412208" cy="26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9609" y="4844461"/>
            <a:ext cx="595424" cy="2099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789854" y="2630304"/>
            <a:ext cx="3191067" cy="200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66"/>
            <a:ext cx="2789854" cy="859628"/>
          </a:xfrm>
          <a:prstGeom prst="rect">
            <a:avLst/>
          </a:prstGeom>
        </p:spPr>
      </p:pic>
      <p:sp>
        <p:nvSpPr>
          <p:cNvPr id="10" name="Google Shape;401;p32"/>
          <p:cNvSpPr txBox="1">
            <a:spLocks/>
          </p:cNvSpPr>
          <p:nvPr/>
        </p:nvSpPr>
        <p:spPr>
          <a:xfrm rot="-322">
            <a:off x="6338703" y="3519559"/>
            <a:ext cx="2603236" cy="90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ru-RU" sz="1100">
                <a:solidFill>
                  <a:srgbClr val="008000"/>
                </a:solidFill>
                <a:latin typeface="Arial Black" panose="020B0A04020102020204" pitchFamily="34" charset="0"/>
              </a:rPr>
              <a:t>Тифлопедагог </a:t>
            </a:r>
          </a:p>
          <a:p>
            <a:pPr marL="0" indent="0" algn="l"/>
            <a:r>
              <a:rPr lang="ru-RU" sz="1100">
                <a:solidFill>
                  <a:srgbClr val="008000"/>
                </a:solidFill>
                <a:latin typeface="Arial Black" panose="020B0A04020102020204" pitchFamily="34" charset="0"/>
              </a:rPr>
              <a:t>КЗ “</a:t>
            </a:r>
            <a:r>
              <a:rPr lang="ru-RU" sz="1100" b="1">
                <a:solidFill>
                  <a:srgbClr val="008000"/>
                </a:solidFill>
                <a:latin typeface="Arial Black" panose="020B0A04020102020204" pitchFamily="34" charset="0"/>
              </a:rPr>
              <a:t>ЗДО</a:t>
            </a:r>
            <a:r>
              <a:rPr lang="ru-RU" sz="1100">
                <a:solidFill>
                  <a:srgbClr val="008000"/>
                </a:solidFill>
                <a:latin typeface="Arial Black" panose="020B0A04020102020204" pitchFamily="34" charset="0"/>
              </a:rPr>
              <a:t> №28 ВМР” </a:t>
            </a:r>
          </a:p>
          <a:p>
            <a:pPr marL="0" indent="0" algn="l"/>
            <a:r>
              <a:rPr lang="ru-RU" sz="1100">
                <a:solidFill>
                  <a:srgbClr val="008000"/>
                </a:solidFill>
                <a:latin typeface="Arial Black" panose="020B0A04020102020204" pitchFamily="34" charset="0"/>
              </a:rPr>
              <a:t>Валентина Громова</a:t>
            </a:r>
            <a:endParaRPr lang="ru-RU" sz="11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894F4EB-AE76-495D-B678-EDF9C3074197}"/>
              </a:ext>
            </a:extLst>
          </p:cNvPr>
          <p:cNvSpPr/>
          <p:nvPr/>
        </p:nvSpPr>
        <p:spPr>
          <a:xfrm>
            <a:off x="3068320" y="35241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ru-RU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року</a:t>
            </a:r>
            <a:endParaRPr lang="uk-UA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 rot="-458">
            <a:off x="351210" y="765502"/>
            <a:ext cx="7059711" cy="4551151"/>
          </a:xfrm>
        </p:spPr>
        <p:txBody>
          <a:bodyPr/>
          <a:lstStyle/>
          <a:p>
            <a:pPr marL="482600" indent="-342900">
              <a:buFont typeface="Wingdings" pitchFamily="2" charset="2"/>
              <a:buChar char="q"/>
            </a:pPr>
            <a:endParaRPr lang="uk-UA" sz="2000" dirty="0">
              <a:ea typeface="Microsoft Yi Baiti" pitchFamily="66" charset="0"/>
            </a:endParaRPr>
          </a:p>
          <a:p>
            <a:pPr marL="482600" indent="-342900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 Зображення на малюнках повинні мати оптимальні просторові й тимчасові характеристики.</a:t>
            </a:r>
          </a:p>
          <a:p>
            <a:pPr marL="482600" indent="-342900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Ілюстративний матеріал повинен бути максимально наближеним до реальності.</a:t>
            </a:r>
          </a:p>
          <a:p>
            <a:pPr marL="482600" indent="-342900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Посібники повинні мати чіткі форми, контур, достатню насиченість кольорів та правильне їх поєднання.</a:t>
            </a:r>
          </a:p>
          <a:p>
            <a:pPr marL="482600" indent="-342900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 Показ стимулюючого матеріалу слід здійснювати з відстані не більш ніж 30-33см від ока дитини, під кутом від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5 до 45°  відносно лінії погляду.</a:t>
            </a:r>
            <a:endParaRPr lang="uk-UA" sz="2000" dirty="0">
              <a:latin typeface="Times New Roman" pitchFamily="18" charset="0"/>
              <a:ea typeface="Microsoft Yi Baiti" pitchFamily="66" charset="0"/>
              <a:cs typeface="Times New Roman" pitchFamily="18" charset="0"/>
            </a:endParaRPr>
          </a:p>
          <a:p>
            <a:pPr marL="482600" indent="-342900">
              <a:buNone/>
            </a:pPr>
            <a:endParaRPr lang="ru-RU" sz="2400" dirty="0">
              <a:ea typeface="Microsoft Yi Baiti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3149" y="238373"/>
            <a:ext cx="8240233" cy="598231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6600"/>
                </a:solidFill>
              </a:rPr>
              <a:t>Вимоги до використання посібників</a:t>
            </a:r>
          </a:p>
        </p:txBody>
      </p:sp>
      <p:pic>
        <p:nvPicPr>
          <p:cNvPr id="14338" name="Picture 2" descr="Бумажные листы со списком дел с липкой лентой Шаблон для планировщиков,  повестка дня, расписание, контрольные списки, блокноты | Премиум вектор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225" y="3185881"/>
            <a:ext cx="1782494" cy="178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61" y="3710289"/>
            <a:ext cx="2270341" cy="12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 rot="-458">
            <a:off x="266122" y="988787"/>
            <a:ext cx="7027829" cy="4155316"/>
          </a:xfrm>
        </p:spPr>
        <p:txBody>
          <a:bodyPr/>
          <a:lstStyle/>
          <a:p>
            <a:pPr marL="482600" indent="-342900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Інформаційна ємкість зображень і сюжетних ситуацій має бути обмежена з метою вилучення надмірності, що ускладнює впізнання. </a:t>
            </a:r>
            <a:endParaRPr lang="uk-UA" sz="2000" dirty="0">
              <a:latin typeface="Times New Roman" pitchFamily="18" charset="0"/>
              <a:ea typeface="Microsoft Yi Baiti" pitchFamily="66" charset="0"/>
              <a:cs typeface="Times New Roman" pitchFamily="18" charset="0"/>
            </a:endParaRPr>
          </a:p>
          <a:p>
            <a:pPr marL="482600" lvl="0" indent="-342900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 час створення спеціальних наочних матеріалів для дітей із порушеннями зору необхідно використовувати типи зорових навантажень для дітей дошкільного віку.</a:t>
            </a:r>
          </a:p>
          <a:p>
            <a:pPr marL="482600" lvl="0" indent="-342900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Демонстраційні посібники повинні мати оптимальний для сприйняття розмір, а саме 8*12см.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82600" lvl="0" indent="-342900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Розмір індивідуальних посібників залежить від гостроти зору дітей та їх діагнозу.</a:t>
            </a:r>
          </a:p>
          <a:p>
            <a:pPr marL="482600" indent="-342900">
              <a:buFont typeface="Wingdings" pitchFamily="2" charset="2"/>
              <a:buChar char="q"/>
            </a:pPr>
            <a:endParaRPr lang="uk-UA" sz="2400" dirty="0">
              <a:ea typeface="Microsoft Yi Baiti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3149" y="227740"/>
            <a:ext cx="8240233" cy="598231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6600"/>
                </a:solidFill>
              </a:rPr>
              <a:t>Вимоги до використання посібників</a:t>
            </a:r>
          </a:p>
        </p:txBody>
      </p:sp>
      <p:pic>
        <p:nvPicPr>
          <p:cNvPr id="6" name="Picture 2" descr="Бумажные листы со списком дел с липкой лентой Шаблон для планировщиков,  повестка дня, расписание, контрольные списки, блокноты | Премиум вектор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984" y="3185706"/>
            <a:ext cx="1957793" cy="195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3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04" y="4839088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247" y="4839088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933507"/>
          </a:xfrm>
        </p:spPr>
        <p:txBody>
          <a:bodyPr/>
          <a:lstStyle/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199" y="712381"/>
          <a:ext cx="8080744" cy="1524000"/>
        </p:xfrm>
        <a:graphic>
          <a:graphicData uri="http://schemas.openxmlformats.org/drawingml/2006/table">
            <a:tbl>
              <a:tblPr firstRow="1" bandRow="1">
                <a:tableStyleId>{D5B02AF7-3FB3-4449-B2C0-46A695CF0545}</a:tableStyleId>
              </a:tblPr>
              <a:tblGrid>
                <a:gridCol w="163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498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Ступінь амбліопії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Гострота зору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Розмір окремих деталей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Загальний розмір об</a:t>
                      </a:r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b="1" dirty="0" err="1">
                          <a:latin typeface="Times New Roman" pitchFamily="18" charset="0"/>
                          <a:cs typeface="Times New Roman" pitchFamily="18" charset="0"/>
                        </a:rPr>
                        <a:t>єкту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307">
                <a:tc>
                  <a:txBody>
                    <a:bodyPr/>
                    <a:lstStyle/>
                    <a:p>
                      <a:pPr marL="288000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Висока</a:t>
                      </a:r>
                    </a:p>
                    <a:p>
                      <a:pPr marL="288000" defTabSz="720000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000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Середня</a:t>
                      </a:r>
                    </a:p>
                    <a:p>
                      <a:pPr marL="288000" defTabSz="720000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000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Низька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000" algn="ctr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0,1 і нижча</a:t>
                      </a:r>
                    </a:p>
                    <a:p>
                      <a:pPr marL="288000" algn="ctr" defTabSz="720000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000" algn="ctr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0,2-0,3</a:t>
                      </a:r>
                    </a:p>
                    <a:p>
                      <a:pPr marL="288000" algn="ctr" defTabSz="720000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000" algn="ctr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0,4 і вище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000" algn="ctr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0,5-1,0 см</a:t>
                      </a:r>
                    </a:p>
                    <a:p>
                      <a:pPr marL="288000" algn="ctr" defTabSz="720000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000" algn="ctr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0,2-0,3 см</a:t>
                      </a:r>
                    </a:p>
                    <a:p>
                      <a:pPr marL="288000" algn="ctr" defTabSz="720000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000" algn="ctr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0,1-0,05 см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000" algn="ctr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3-4 см</a:t>
                      </a:r>
                    </a:p>
                    <a:p>
                      <a:pPr marL="288000" algn="ctr" defTabSz="720000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000" algn="ctr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2-2,5 см</a:t>
                      </a:r>
                    </a:p>
                    <a:p>
                      <a:pPr marL="288000" algn="ctr" defTabSz="720000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000" algn="ctr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0,5-1,5 см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545960" y="244549"/>
            <a:ext cx="1887277" cy="318977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амбліопії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4565" y="2644877"/>
            <a:ext cx="1819937" cy="332239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міопії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24538" y="3033822"/>
          <a:ext cx="8080744" cy="1524000"/>
        </p:xfrm>
        <a:graphic>
          <a:graphicData uri="http://schemas.openxmlformats.org/drawingml/2006/table">
            <a:tbl>
              <a:tblPr firstRow="1" bandRow="1">
                <a:tableStyleId>{D5B02AF7-3FB3-4449-B2C0-46A695CF0545}</a:tableStyleId>
              </a:tblPr>
              <a:tblGrid>
                <a:gridCol w="163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754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Ступінь міопії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Гострота зору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Розмір окремих деталей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Загальний розмір об</a:t>
                      </a:r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єкту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347">
                <a:tc>
                  <a:txBody>
                    <a:bodyPr/>
                    <a:lstStyle/>
                    <a:p>
                      <a:pPr marL="288000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Висока</a:t>
                      </a:r>
                    </a:p>
                    <a:p>
                      <a:pPr marL="288000" defTabSz="720000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000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Середня</a:t>
                      </a:r>
                    </a:p>
                    <a:p>
                      <a:pPr marL="288000" defTabSz="720000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000" defTabSz="720000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Низька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0,01-0,4</a:t>
                      </a:r>
                    </a:p>
                    <a:p>
                      <a:pPr algn="ctr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0,4-0,7</a:t>
                      </a:r>
                    </a:p>
                    <a:p>
                      <a:pPr algn="ctr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0,7-0,9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0,7-1,0 см</a:t>
                      </a:r>
                    </a:p>
                    <a:p>
                      <a:pPr algn="ctr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0,5-0,7</a:t>
                      </a:r>
                      <a:r>
                        <a:rPr lang="uk-UA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см</a:t>
                      </a:r>
                    </a:p>
                    <a:p>
                      <a:pPr algn="ctr"/>
                      <a:endParaRPr lang="uk-UA" sz="1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0,1-0,4 см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3-4 см</a:t>
                      </a:r>
                    </a:p>
                    <a:p>
                      <a:pPr algn="ctr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1,5-2,5 см</a:t>
                      </a:r>
                    </a:p>
                    <a:p>
                      <a:pPr algn="ctr"/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0,5-1,0 см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 rot="-458">
            <a:off x="351210" y="765502"/>
            <a:ext cx="7059711" cy="4551151"/>
          </a:xfrm>
        </p:spPr>
        <p:txBody>
          <a:bodyPr/>
          <a:lstStyle/>
          <a:p>
            <a:pPr marL="482600" indent="-342900">
              <a:buFont typeface="Wingdings" pitchFamily="2" charset="2"/>
              <a:buChar char="q"/>
            </a:pPr>
            <a:endParaRPr lang="uk-UA" sz="2000" dirty="0">
              <a:ea typeface="Microsoft Yi Baiti" pitchFamily="66" charset="0"/>
            </a:endParaRPr>
          </a:p>
          <a:p>
            <a:pPr marL="482600" indent="-342900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Контур, що в посібниках, повинен відділяти окремі деталі та окреслювати весь 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теж змінюється в залежності від діагнозу.</a:t>
            </a:r>
          </a:p>
          <a:p>
            <a:pPr marL="482600" indent="-342900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дітей з міопією та високим ступенем амбліопії не дозволяється використовувати посібники з блискучою поверхнею.</a:t>
            </a:r>
            <a:endParaRPr lang="ru-RU" sz="2000" dirty="0">
              <a:latin typeface="Times New Roman" pitchFamily="18" charset="0"/>
              <a:ea typeface="Microsoft Yi Baiti" pitchFamily="66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0299" y="166800"/>
            <a:ext cx="8240233" cy="598231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6600"/>
                </a:solidFill>
              </a:rPr>
              <a:t>Вимоги до використання посібників</a:t>
            </a:r>
          </a:p>
        </p:txBody>
      </p:sp>
      <p:pic>
        <p:nvPicPr>
          <p:cNvPr id="4" name="Picture 2" descr="Бумажные листы со списком дел с липкой лентой Шаблон для планировщиков,  повестка дня, расписание, контрольные списки, блокноты | Премиум вектор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723" y="2824199"/>
            <a:ext cx="1957793" cy="195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66" y="3151414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58579" y="824859"/>
            <a:ext cx="7224825" cy="3397103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94783" y="139343"/>
            <a:ext cx="679420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1800" b="1" dirty="0">
                <a:latin typeface="Open Sans" charset="0"/>
                <a:ea typeface="Open Sans" charset="0"/>
                <a:cs typeface="Open Sans" charset="0"/>
              </a:rPr>
              <a:t>     </a:t>
            </a:r>
            <a:r>
              <a:rPr lang="uk-UA" sz="2400" b="1" dirty="0">
                <a:solidFill>
                  <a:srgbClr val="006600"/>
                </a:solidFill>
                <a:latin typeface="Times New Roman" pitchFamily="18" charset="0"/>
                <a:ea typeface="Open Sans" charset="0"/>
                <a:cs typeface="Times New Roman" pitchFamily="18" charset="0"/>
              </a:rPr>
              <a:t>При роботі з наочними посібниками:</a:t>
            </a:r>
          </a:p>
          <a:p>
            <a:pPr algn="ctr"/>
            <a:endParaRPr lang="ru-RU" sz="1800" dirty="0">
              <a:latin typeface="Times New Roman" pitchFamily="18" charset="0"/>
              <a:ea typeface="Open Sans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8856" y="95693"/>
            <a:ext cx="0" cy="4954772"/>
          </a:xfrm>
          <a:prstGeom prst="line">
            <a:avLst/>
          </a:prstGeom>
          <a:ln w="127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93126" y="170121"/>
            <a:ext cx="42530" cy="4880344"/>
          </a:xfrm>
          <a:prstGeom prst="line">
            <a:avLst/>
          </a:prstGeom>
          <a:ln w="127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6493" y="3616828"/>
            <a:ext cx="3035552" cy="1400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01108" y="1004452"/>
            <a:ext cx="668787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❧ варто збільшити час на демонстрацію завдань та малюнків через труднощі сприйняття, координації рухів руки та очей, необхідності тактильного контролю та додаткового обстеження;</a:t>
            </a:r>
            <a:endParaRPr kumimoji="0" 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❧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 час постановки завдань переважним є вербальний спосіб, точні словесні інструкції (після відповідної словникової роботи);</a:t>
            </a:r>
            <a:endParaRPr kumimoji="0" 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❧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тривалість зорової роботи не повинна перевищувати 10 хвилин;</a:t>
            </a:r>
            <a:endParaRPr kumimoji="0" 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❧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логічне завдання, продуктивність розумових операцій слід оцінювати за їхньою результативністю, а не враховувати неточність рухів і сповільненість виконання.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E1EBA-9044-47B5-BB65-EB899C068684}"/>
              </a:ext>
            </a:extLst>
          </p:cNvPr>
          <p:cNvSpPr txBox="1">
            <a:spLocks/>
          </p:cNvSpPr>
          <p:nvPr/>
        </p:nvSpPr>
        <p:spPr>
          <a:xfrm>
            <a:off x="217043" y="304419"/>
            <a:ext cx="5021708" cy="67665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400" b="1" dirty="0">
                <a:solidFill>
                  <a:srgbClr val="006600"/>
                </a:solidFill>
                <a:latin typeface="+mn-lt"/>
                <a:ea typeface="+mn-ea"/>
                <a:cs typeface="+mn-cs"/>
              </a:rPr>
              <a:t>Використані джерела: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54359" y="800294"/>
            <a:ext cx="7035282" cy="347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uk-UA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Синьова</a:t>
            </a: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Є.П., Федоренко С.В. Тифлопедагогіка: Підручник для студентів вищих навчальних закладів//  – К.: НПУ імені М.П. Драгоманова, 2018. - 325с.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uk-UA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Синьова</a:t>
            </a: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Є.П., </a:t>
            </a:r>
            <a:r>
              <a:rPr kumimoji="0" lang="uk-UA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Тифлопсихологія</a:t>
            </a: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Психологічні особливості людей з глибокими порушеннями зору. Підручник, К., «Знання», 2008.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uk-UA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Прохоренко</a:t>
            </a: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Л.І., Гребенюк Т.М. та ін. Особливості розвитку дітей дошкільного віку з порушеннями зору// Навчально – методичний посібник,    К., Педагогічна думка, 2012. 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3643">
            <a:off x="7089679" y="3154808"/>
            <a:ext cx="1333447" cy="13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68" y="4839623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982" y="4839623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723457"/>
            <a:ext cx="3714750" cy="2786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9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eclampsia Clinical Case by Slidesgo">
  <a:themeElements>
    <a:clrScheme name="Simple Light">
      <a:dk1>
        <a:srgbClr val="000000"/>
      </a:dk1>
      <a:lt1>
        <a:srgbClr val="F4F4F4"/>
      </a:lt1>
      <a:dk2>
        <a:srgbClr val="82F482"/>
      </a:dk2>
      <a:lt2>
        <a:srgbClr val="EFBC92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459</Words>
  <Application>Microsoft Office PowerPoint</Application>
  <PresentationFormat>Екран (16:9)</PresentationFormat>
  <Paragraphs>90</Paragraphs>
  <Slides>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20" baseType="lpstr">
      <vt:lpstr>Arial</vt:lpstr>
      <vt:lpstr>Wingdings 3</vt:lpstr>
      <vt:lpstr>Open Sans</vt:lpstr>
      <vt:lpstr>Times New Roman</vt:lpstr>
      <vt:lpstr>Microsoft Yi Baiti</vt:lpstr>
      <vt:lpstr>Century Gothic</vt:lpstr>
      <vt:lpstr>Wingdings</vt:lpstr>
      <vt:lpstr>Arial Black</vt:lpstr>
      <vt:lpstr>MS Gothic</vt:lpstr>
      <vt:lpstr>Raleway</vt:lpstr>
      <vt:lpstr>Raleway ExtraBold</vt:lpstr>
      <vt:lpstr>Preeclampsia Clinical Case by Slidesgo</vt:lpstr>
      <vt:lpstr>Основні принципи адаптації наочного матеріалу для дітей із порушеннями зору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КОМПЕНСАЦІЯ ЗОРОВОЇ НЕДОСТАТНОСТІ У ДОШКІЛЬНИКІВ З ПОРУШЕННЯМИ ЗОРУ.  ШЛЯХИ ТА УМОВИ ВИНИКНЕННЯ</dc:title>
  <dc:creator>Hp</dc:creator>
  <cp:lastModifiedBy>Директор</cp:lastModifiedBy>
  <cp:revision>41</cp:revision>
  <dcterms:modified xsi:type="dcterms:W3CDTF">2024-09-17T13:35:32Z</dcterms:modified>
</cp:coreProperties>
</file>